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  <p:embeddedFont>
      <p:font typeface="Google Sans SemiBold" panose="020B0604020202020204" charset="0"/>
      <p:regular r:id="rId8"/>
      <p:bold r:id="rId9"/>
      <p:italic r:id="rId10"/>
      <p:boldItalic r:id="rId11"/>
    </p:embeddedFon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PT Sans Narrow" panose="020B0506020203020204" pitchFamily="34" charset="0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Work Sans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13" y="-75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90e7c1a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90e7c1a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3"/>
          <p:cNvCxnSpPr>
            <a:stCxn id="63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4" name="Google Shape;64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5" name="Google Shape;6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0" name="Google Shape;7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4" name="Google Shape;7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5" name="Google Shape;75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79" name="Google Shape;7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3" name="Google Shape;8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7" name="Google Shape;87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0" name="Google Shape;9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2" name="Google Shape;102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3" name="Google Shape;103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" name="Google Shape;110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1" name="Google Shape;111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13" name="Google Shape;113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" name="Google Shape;116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7" name="Google Shape;117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121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2" name="Google Shape;122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7" name="Google Shape;127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" name="Google Shape;131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2" name="Google Shape;132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47" name="Google Shape;147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2" name="Google Shape;152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3" name="Google Shape;153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57" name="Google Shape;157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8" name="Google Shape;15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2" name="Google Shape;162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7" name="Google Shape;167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68" name="Google Shape;16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2" name="Google Shape;172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4" name="Google Shape;174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8" name="Google Shape;178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9" name="Google Shape;179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0" name="Google Shape;180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 dirty="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87" name="Google Shape;187;p8"/>
          <p:cNvSpPr txBox="1"/>
          <p:nvPr/>
        </p:nvSpPr>
        <p:spPr>
          <a:xfrm>
            <a:off x="211425" y="1782925"/>
            <a:ext cx="73095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dirty="0"/>
              <a:t>The airline data team seeks to develop a machine learning model to predict customer booking behavior. This analysis aims to identify key factors influencing booking completions and provide actionable insights to optimize conversion rates.</a:t>
            </a:r>
          </a:p>
        </p:txBody>
      </p:sp>
      <p:sp>
        <p:nvSpPr>
          <p:cNvPr id="188" name="Google Shape;188;p8"/>
          <p:cNvSpPr txBox="1"/>
          <p:nvPr/>
        </p:nvSpPr>
        <p:spPr>
          <a:xfrm>
            <a:off x="175275" y="4032370"/>
            <a:ext cx="3032382" cy="557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Booking origin and route are the strongest predictors of booking completion</a:t>
            </a:r>
            <a:r>
              <a:rPr lang="en-US" dirty="0"/>
              <a:t>, accounting for nearly 46% of feature importance.</a:t>
            </a:r>
          </a:p>
          <a:p>
            <a:pPr marL="228600" indent="-228600">
              <a:buFont typeface="+mj-lt"/>
              <a:buAutoNum type="arabicPeriod"/>
            </a:pPr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Shorter purchase lead times increase the likelihood of booking completion</a:t>
            </a:r>
            <a:r>
              <a:rPr lang="en-US" dirty="0"/>
              <a:t>, indicating that customers booking closer to departure are more likely to complete transactions.</a:t>
            </a:r>
          </a:p>
          <a:p>
            <a:pPr marL="228600" indent="-228600">
              <a:buFont typeface="+mj-lt"/>
              <a:buAutoNum type="arabicPeriod"/>
            </a:pPr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Flight duration and length of stay significantly impact bookings</a:t>
            </a:r>
            <a:r>
              <a:rPr lang="en-US" dirty="0"/>
              <a:t>, with shorter trips more likely to convert.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Additional service preferences (baggage, meals, preferred seats) have a moderate influence</a:t>
            </a:r>
            <a:r>
              <a:rPr lang="en-US" dirty="0"/>
              <a:t>, suggesting potential for targeted upselling strategies.</a:t>
            </a:r>
          </a:p>
        </p:txBody>
      </p:sp>
      <p:sp>
        <p:nvSpPr>
          <p:cNvPr id="189" name="Google Shape;189;p8"/>
          <p:cNvSpPr txBox="1"/>
          <p:nvPr/>
        </p:nvSpPr>
        <p:spPr>
          <a:xfrm>
            <a:off x="3350925" y="7657773"/>
            <a:ext cx="42462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dirty="0"/>
              <a:t>To further enhance predictive accuracy and business impact, the team recommends: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Developing dynamic pricing and last-minute promotion strategies based on booking lead times and regional trends.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Optimizing short-haul routes and weekend getaway offerings, as shorter trips see higher conversion rates.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Refining upsell strategies by personalizing baggage, meal, and seat upgrade offers based on past behavior.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Expanding data collection to include additional behavioral factors such as loyalty program activity and marketing engagement for deeper insights.</a:t>
            </a:r>
          </a:p>
        </p:txBody>
      </p:sp>
      <p:sp>
        <p:nvSpPr>
          <p:cNvPr id="190" name="Google Shape;190;p8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latin typeface="Google Sans"/>
                <a:ea typeface="Google Sans"/>
                <a:cs typeface="Google Sans"/>
                <a:sym typeface="Google Sans"/>
              </a:rPr>
              <a:t>Executive Summary: Customer Booking </a:t>
            </a:r>
            <a:r>
              <a:rPr lang="en-US" sz="2100" b="1" dirty="0">
                <a:latin typeface="Google Sans"/>
                <a:ea typeface="Google Sans"/>
                <a:cs typeface="Google Sans"/>
                <a:sym typeface="Google Sans"/>
              </a:rPr>
              <a:t>Behavior </a:t>
            </a:r>
            <a:endParaRPr sz="21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948050"/>
            <a:ext cx="4246200" cy="55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200" dirty="0">
                <a:latin typeface="PT Sans Narrow"/>
                <a:ea typeface="PT Sans Narrow"/>
                <a:cs typeface="PT Sans Narrow"/>
                <a:sym typeface="PT Sans Narrow"/>
              </a:rPr>
              <a:t>Predicting  Customer Booking Behavior </a:t>
            </a:r>
            <a:endParaRPr lang="en-US" sz="1200" dirty="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93" name="Google Shape;193;p8"/>
          <p:cNvSpPr txBox="1"/>
          <p:nvPr/>
        </p:nvSpPr>
        <p:spPr>
          <a:xfrm>
            <a:off x="3561177" y="3601805"/>
            <a:ext cx="4057598" cy="3454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50" dirty="0"/>
              <a:t>The airline data team conducted statistical and machine learning analyses to evaluate customer booking patterns. Key methodologies included:</a:t>
            </a:r>
          </a:p>
          <a:p>
            <a:endParaRPr lang="en-US" sz="1250" dirty="0"/>
          </a:p>
          <a:p>
            <a:pPr marL="342900" indent="-342900">
              <a:buFont typeface="+mj-lt"/>
              <a:buAutoNum type="arabicPeriod"/>
            </a:pPr>
            <a:r>
              <a:rPr lang="en-US" sz="1250" b="1" dirty="0"/>
              <a:t>Feature importance ranking: </a:t>
            </a:r>
            <a:r>
              <a:rPr lang="en-US" sz="1250" dirty="0"/>
              <a:t>Identified </a:t>
            </a:r>
            <a:r>
              <a:rPr lang="en-US" sz="1250" dirty="0" err="1"/>
              <a:t>booking_origin</a:t>
            </a:r>
            <a:r>
              <a:rPr lang="en-US" sz="1250" dirty="0"/>
              <a:t> and route as the dominant factors in predicting </a:t>
            </a:r>
            <a:r>
              <a:rPr lang="en-US" sz="1250" dirty="0" err="1"/>
              <a:t>booking_complete</a:t>
            </a:r>
            <a:r>
              <a:rPr lang="en-US" sz="1250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sz="1250" dirty="0"/>
          </a:p>
          <a:p>
            <a:pPr marL="342900" indent="-342900">
              <a:buFont typeface="+mj-lt"/>
              <a:buAutoNum type="arabicPeriod"/>
            </a:pPr>
            <a:r>
              <a:rPr lang="en-US" sz="1250" b="1" dirty="0"/>
              <a:t>Correlation analysis: </a:t>
            </a:r>
            <a:r>
              <a:rPr lang="en-US" sz="1250" dirty="0"/>
              <a:t>Revealed that </a:t>
            </a:r>
            <a:r>
              <a:rPr lang="en-US" sz="1250" dirty="0" err="1"/>
              <a:t>purchase_lead</a:t>
            </a:r>
            <a:r>
              <a:rPr lang="en-US" sz="1250" dirty="0"/>
              <a:t> negatively correlates with bookings, reinforcing the importance of timely promotions.</a:t>
            </a:r>
          </a:p>
          <a:p>
            <a:pPr marL="342900" indent="-342900">
              <a:buFont typeface="+mj-lt"/>
              <a:buAutoNum type="arabicPeriod"/>
            </a:pPr>
            <a:endParaRPr lang="en-US" sz="1250" dirty="0"/>
          </a:p>
          <a:p>
            <a:pPr marL="342900" indent="-342900">
              <a:buFont typeface="+mj-lt"/>
              <a:buAutoNum type="arabicPeriod"/>
            </a:pPr>
            <a:r>
              <a:rPr lang="en-US" sz="1250" b="1" dirty="0"/>
              <a:t>Model evaluation: </a:t>
            </a:r>
            <a:r>
              <a:rPr lang="en-US" sz="1250" dirty="0"/>
              <a:t>Achieved a 90% accuracy rate, with strong precision and recall, demonstrating the model’s effectiveness in predicting customer behavior.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303</Words>
  <Application>Microsoft Office PowerPoint</Application>
  <PresentationFormat>Custom</PresentationFormat>
  <Paragraphs>23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Lato</vt:lpstr>
      <vt:lpstr>Google Sans SemiBold</vt:lpstr>
      <vt:lpstr>Calibri</vt:lpstr>
      <vt:lpstr>Google Sans</vt:lpstr>
      <vt:lpstr>Arial</vt:lpstr>
      <vt:lpstr>PT Sans Narrow</vt:lpstr>
      <vt:lpstr>Work Sans</vt:lpstr>
      <vt:lpstr>Roboto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Olakayode Bastos</cp:lastModifiedBy>
  <cp:revision>4</cp:revision>
  <dcterms:modified xsi:type="dcterms:W3CDTF">2025-02-23T20:31:26Z</dcterms:modified>
</cp:coreProperties>
</file>